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6" r:id="rId2"/>
    <p:sldId id="284" r:id="rId3"/>
    <p:sldId id="28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CBFA2-097E-4494-8B43-004B1DD26727}" v="237" dt="2025-05-12T16:41:02.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EE2EC-3765-4D1A-8344-B948D13C216C}"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8D6A0-9A9A-4041-91AB-D0EE9A3F1936}" type="slidenum">
              <a:rPr lang="en-US" smtClean="0"/>
              <a:t>‹#›</a:t>
            </a:fld>
            <a:endParaRPr lang="en-US"/>
          </a:p>
        </p:txBody>
      </p:sp>
    </p:spTree>
    <p:extLst>
      <p:ext uri="{BB962C8B-B14F-4D97-AF65-F5344CB8AC3E}">
        <p14:creationId xmlns:p14="http://schemas.microsoft.com/office/powerpoint/2010/main" val="168146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2D|3D Animation</a:t>
            </a:r>
          </a:p>
        </p:txBody>
      </p:sp>
      <p:sp>
        <p:nvSpPr>
          <p:cNvPr id="4" name="Slide Number Placeholder 3"/>
          <p:cNvSpPr>
            <a:spLocks noGrp="1"/>
          </p:cNvSpPr>
          <p:nvPr>
            <p:ph type="sldNum" sz="quarter" idx="5"/>
          </p:nvPr>
        </p:nvSpPr>
        <p:spPr/>
        <p:txBody>
          <a:bodyPr/>
          <a:lstStyle/>
          <a:p>
            <a:fld id="{4098D6A0-9A9A-4041-91AB-D0EE9A3F1936}" type="slidenum">
              <a:rPr lang="en-US" smtClean="0"/>
              <a:t>1</a:t>
            </a:fld>
            <a:endParaRPr lang="en-US"/>
          </a:p>
        </p:txBody>
      </p:sp>
    </p:spTree>
    <p:extLst>
      <p:ext uri="{BB962C8B-B14F-4D97-AF65-F5344CB8AC3E}">
        <p14:creationId xmlns:p14="http://schemas.microsoft.com/office/powerpoint/2010/main" val="81596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ENTRY 5/12</a:t>
            </a:r>
          </a:p>
          <a:p>
            <a:endParaRPr lang="en-US" dirty="0"/>
          </a:p>
        </p:txBody>
      </p:sp>
      <p:sp>
        <p:nvSpPr>
          <p:cNvPr id="4" name="Slide Number Placeholder 3"/>
          <p:cNvSpPr>
            <a:spLocks noGrp="1"/>
          </p:cNvSpPr>
          <p:nvPr>
            <p:ph type="sldNum" sz="quarter" idx="5"/>
          </p:nvPr>
        </p:nvSpPr>
        <p:spPr/>
        <p:txBody>
          <a:bodyPr/>
          <a:lstStyle/>
          <a:p>
            <a:fld id="{4098D6A0-9A9A-4041-91AB-D0EE9A3F1936}" type="slidenum">
              <a:rPr lang="en-US" smtClean="0"/>
              <a:t>2</a:t>
            </a:fld>
            <a:endParaRPr lang="en-US"/>
          </a:p>
        </p:txBody>
      </p:sp>
    </p:spTree>
    <p:extLst>
      <p:ext uri="{BB962C8B-B14F-4D97-AF65-F5344CB8AC3E}">
        <p14:creationId xmlns:p14="http://schemas.microsoft.com/office/powerpoint/2010/main" val="417948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ENTRY 5/12</a:t>
            </a:r>
          </a:p>
          <a:p>
            <a:endParaRPr lang="en-US" dirty="0"/>
          </a:p>
        </p:txBody>
      </p:sp>
      <p:sp>
        <p:nvSpPr>
          <p:cNvPr id="4" name="Slide Number Placeholder 3"/>
          <p:cNvSpPr>
            <a:spLocks noGrp="1"/>
          </p:cNvSpPr>
          <p:nvPr>
            <p:ph type="sldNum" sz="quarter" idx="5"/>
          </p:nvPr>
        </p:nvSpPr>
        <p:spPr/>
        <p:txBody>
          <a:bodyPr/>
          <a:lstStyle/>
          <a:p>
            <a:fld id="{4098D6A0-9A9A-4041-91AB-D0EE9A3F1936}" type="slidenum">
              <a:rPr lang="en-US" smtClean="0"/>
              <a:t>3</a:t>
            </a:fld>
            <a:endParaRPr lang="en-US"/>
          </a:p>
        </p:txBody>
      </p:sp>
    </p:spTree>
    <p:extLst>
      <p:ext uri="{BB962C8B-B14F-4D97-AF65-F5344CB8AC3E}">
        <p14:creationId xmlns:p14="http://schemas.microsoft.com/office/powerpoint/2010/main" val="50413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4214-039C-2613-83AF-9FBCA6A4A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8AF457-C181-8D90-8B72-4A9FC94A2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546852-3957-258F-D336-364922E41973}"/>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5" name="Footer Placeholder 4">
            <a:extLst>
              <a:ext uri="{FF2B5EF4-FFF2-40B4-BE49-F238E27FC236}">
                <a16:creationId xmlns:a16="http://schemas.microsoft.com/office/drawing/2014/main" id="{B0D5E4AC-B523-5CC8-E3C6-1FBFBB384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F94FF-EB3F-A88A-5B5E-67D05E4C948C}"/>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25971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4DAD-1602-1E3C-81D3-FD6BA26F9D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254E7-D705-BED2-7CBD-6E15A188D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6F335-008C-095D-046D-F606B6A9589B}"/>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5" name="Footer Placeholder 4">
            <a:extLst>
              <a:ext uri="{FF2B5EF4-FFF2-40B4-BE49-F238E27FC236}">
                <a16:creationId xmlns:a16="http://schemas.microsoft.com/office/drawing/2014/main" id="{B749D81E-DED7-5DAC-6835-58DF0AC9C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98681-48D9-C6A2-0FB3-BBE27E9DBBD1}"/>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49635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736DB-816E-CC0E-2874-27920C145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41AB1-898C-454C-22DA-6AEC32B4E7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F6D5A-7967-DC18-B904-0B3D635D4DA4}"/>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5" name="Footer Placeholder 4">
            <a:extLst>
              <a:ext uri="{FF2B5EF4-FFF2-40B4-BE49-F238E27FC236}">
                <a16:creationId xmlns:a16="http://schemas.microsoft.com/office/drawing/2014/main" id="{6F68A8A5-B3B0-E2D7-0208-388FE6AC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30B1F-939D-12EF-0F52-A9BF7FD51ACD}"/>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398380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E026-1430-8D43-AFDD-7AD9313E7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7BA40-0B9A-6DCD-2453-523A84F69B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680BD-1697-7D62-264E-64F816B72B50}"/>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5" name="Footer Placeholder 4">
            <a:extLst>
              <a:ext uri="{FF2B5EF4-FFF2-40B4-BE49-F238E27FC236}">
                <a16:creationId xmlns:a16="http://schemas.microsoft.com/office/drawing/2014/main" id="{B5887FE8-00A1-F130-8872-9C87044A2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63B37-DB9C-3F07-E9E5-D2BC8A61EACF}"/>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24479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A66-2D81-D66A-4EF7-9B0A24A10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FE535-07C1-213F-44BB-758C544BE4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6D8AD-313E-8EE1-9645-AED1DCB95456}"/>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5" name="Footer Placeholder 4">
            <a:extLst>
              <a:ext uri="{FF2B5EF4-FFF2-40B4-BE49-F238E27FC236}">
                <a16:creationId xmlns:a16="http://schemas.microsoft.com/office/drawing/2014/main" id="{DF2216F9-6D08-8A37-20EA-FEC6BFAD6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DC757-B781-BAF6-9548-B788360F3AFF}"/>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402444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46C2-DF9B-DF0B-F41E-5EF9FF5E9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BFFD8-F0D6-8CE1-DFF8-6985367BF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68412-5D63-D0E1-CC1E-0F98C6A0D8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835C83-145C-3CEA-0603-531E5F0519D4}"/>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6" name="Footer Placeholder 5">
            <a:extLst>
              <a:ext uri="{FF2B5EF4-FFF2-40B4-BE49-F238E27FC236}">
                <a16:creationId xmlns:a16="http://schemas.microsoft.com/office/drawing/2014/main" id="{B9E1AD56-5432-790E-343F-CBBA8E8E9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D455E-29DD-5A18-2CE2-CB0E36A1EE04}"/>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40295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0E1E-618C-BB85-D1E8-1D0492437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2B5785-4388-03C5-8670-4B6815040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22763-F522-284E-A0A0-33136C95DB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809061-8ECC-7AE0-98AF-D5C2D5D250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47233B-64A9-CE61-A13E-C3F3860FD5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5302-B235-381E-C8EC-299B829B54CA}"/>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8" name="Footer Placeholder 7">
            <a:extLst>
              <a:ext uri="{FF2B5EF4-FFF2-40B4-BE49-F238E27FC236}">
                <a16:creationId xmlns:a16="http://schemas.microsoft.com/office/drawing/2014/main" id="{E48F7CD3-6646-2FB2-B2A7-84487B983D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DDFC2-99FF-7893-D8D6-CE8471A3D5AD}"/>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416177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7EF8-EC5A-95EF-6999-AD09C089B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C57444-D1A3-6380-BDD6-EB1E53D335A6}"/>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4" name="Footer Placeholder 3">
            <a:extLst>
              <a:ext uri="{FF2B5EF4-FFF2-40B4-BE49-F238E27FC236}">
                <a16:creationId xmlns:a16="http://schemas.microsoft.com/office/drawing/2014/main" id="{3908F833-B791-D6D1-9BBF-F3385BFAB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DDB069-4CBC-E5F0-05FD-E2D33B63C982}"/>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235486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D28EF-AB0C-B405-0DFD-61C1C96D673E}"/>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3" name="Footer Placeholder 2">
            <a:extLst>
              <a:ext uri="{FF2B5EF4-FFF2-40B4-BE49-F238E27FC236}">
                <a16:creationId xmlns:a16="http://schemas.microsoft.com/office/drawing/2014/main" id="{1F6C6B21-98AB-DB5A-536E-AA43F3537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4990DB-B51F-2DF2-5195-EB57AEE18CA0}"/>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298762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988A-DC46-B80B-6D77-C1F247B31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0389DF-5F54-1587-3F21-1A967202B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875FBC-E5D7-CDDC-C24B-6A2B36514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ED3BC-662F-55E8-E391-A355BD1683D6}"/>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6" name="Footer Placeholder 5">
            <a:extLst>
              <a:ext uri="{FF2B5EF4-FFF2-40B4-BE49-F238E27FC236}">
                <a16:creationId xmlns:a16="http://schemas.microsoft.com/office/drawing/2014/main" id="{D56252F7-4912-964D-80A8-CFB35E2C1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6C9B3-BEB2-0F4E-6899-5CCE5ACE6F96}"/>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179269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4F50-72B8-0867-5F04-A30615BD9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F15A6-DF6B-4AD8-EFE9-CB02A326B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BD757-CB82-C789-82FC-FB1E4B458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2C3CA-4349-7345-3A2A-D2CE57585003}"/>
              </a:ext>
            </a:extLst>
          </p:cNvPr>
          <p:cNvSpPr>
            <a:spLocks noGrp="1"/>
          </p:cNvSpPr>
          <p:nvPr>
            <p:ph type="dt" sz="half" idx="10"/>
          </p:nvPr>
        </p:nvSpPr>
        <p:spPr/>
        <p:txBody>
          <a:bodyPr/>
          <a:lstStyle/>
          <a:p>
            <a:fld id="{32DBD7C8-1B14-49E5-B6B4-F067E408BF65}" type="datetimeFigureOut">
              <a:rPr lang="en-US" smtClean="0"/>
              <a:t>5/19/2025</a:t>
            </a:fld>
            <a:endParaRPr lang="en-US"/>
          </a:p>
        </p:txBody>
      </p:sp>
      <p:sp>
        <p:nvSpPr>
          <p:cNvPr id="6" name="Footer Placeholder 5">
            <a:extLst>
              <a:ext uri="{FF2B5EF4-FFF2-40B4-BE49-F238E27FC236}">
                <a16:creationId xmlns:a16="http://schemas.microsoft.com/office/drawing/2014/main" id="{7BF38C55-F529-D92B-B5C7-0E8B2CE61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D9987-99B3-7BA6-5A7A-92856AC137D4}"/>
              </a:ext>
            </a:extLst>
          </p:cNvPr>
          <p:cNvSpPr>
            <a:spLocks noGrp="1"/>
          </p:cNvSpPr>
          <p:nvPr>
            <p:ph type="sldNum" sz="quarter" idx="12"/>
          </p:nvPr>
        </p:nvSpPr>
        <p:spPr/>
        <p:txBody>
          <a:bodyPr/>
          <a:lstStyle/>
          <a:p>
            <a:fld id="{FFDC99FA-4183-42FF-946C-3DD983711DDA}" type="slidenum">
              <a:rPr lang="en-US" smtClean="0"/>
              <a:t>‹#›</a:t>
            </a:fld>
            <a:endParaRPr lang="en-US"/>
          </a:p>
        </p:txBody>
      </p:sp>
    </p:spTree>
    <p:extLst>
      <p:ext uri="{BB962C8B-B14F-4D97-AF65-F5344CB8AC3E}">
        <p14:creationId xmlns:p14="http://schemas.microsoft.com/office/powerpoint/2010/main" val="351755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8832B-EA46-DC49-3AF2-1A8678B7B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A52B2-D54A-9023-D53D-16555C04F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A5E4E-66F2-B590-1B2C-1C29FB5AF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DBD7C8-1B14-49E5-B6B4-F067E408BF65}" type="datetimeFigureOut">
              <a:rPr lang="en-US" smtClean="0"/>
              <a:t>5/19/2025</a:t>
            </a:fld>
            <a:endParaRPr lang="en-US"/>
          </a:p>
        </p:txBody>
      </p:sp>
      <p:sp>
        <p:nvSpPr>
          <p:cNvPr id="5" name="Footer Placeholder 4">
            <a:extLst>
              <a:ext uri="{FF2B5EF4-FFF2-40B4-BE49-F238E27FC236}">
                <a16:creationId xmlns:a16="http://schemas.microsoft.com/office/drawing/2014/main" id="{A9D32C69-3B4F-C2A9-5D33-1493D284A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B4E048-8463-8CE0-8081-D199E85FA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DC99FA-4183-42FF-946C-3DD983711DDA}" type="slidenum">
              <a:rPr lang="en-US" smtClean="0"/>
              <a:t>‹#›</a:t>
            </a:fld>
            <a:endParaRPr lang="en-US"/>
          </a:p>
        </p:txBody>
      </p:sp>
    </p:spTree>
    <p:extLst>
      <p:ext uri="{BB962C8B-B14F-4D97-AF65-F5344CB8AC3E}">
        <p14:creationId xmlns:p14="http://schemas.microsoft.com/office/powerpoint/2010/main" val="170393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drawing of various electronics&#10;&#10;Description automatically generated">
            <a:extLst>
              <a:ext uri="{FF2B5EF4-FFF2-40B4-BE49-F238E27FC236}">
                <a16:creationId xmlns:a16="http://schemas.microsoft.com/office/drawing/2014/main" id="{4EFC6A87-C256-53A2-BAD1-E024D987926D}"/>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6525" b="10894"/>
          <a:stretch/>
        </p:blipFill>
        <p:spPr>
          <a:xfrm>
            <a:off x="20" y="10"/>
            <a:ext cx="12191979" cy="6857990"/>
          </a:xfrm>
          <a:prstGeom prst="rect">
            <a:avLst/>
          </a:prstGeom>
        </p:spPr>
      </p:pic>
      <p:sp>
        <p:nvSpPr>
          <p:cNvPr id="2" name="Title 1">
            <a:extLst>
              <a:ext uri="{FF2B5EF4-FFF2-40B4-BE49-F238E27FC236}">
                <a16:creationId xmlns:a16="http://schemas.microsoft.com/office/drawing/2014/main" id="{C25EF683-BDAD-8757-05F6-EC3EF9974D3E}"/>
              </a:ext>
            </a:extLst>
          </p:cNvPr>
          <p:cNvSpPr>
            <a:spLocks noGrp="1"/>
          </p:cNvSpPr>
          <p:nvPr>
            <p:ph type="title"/>
          </p:nvPr>
        </p:nvSpPr>
        <p:spPr>
          <a:xfrm>
            <a:off x="838200" y="365125"/>
            <a:ext cx="10515600" cy="1325563"/>
          </a:xfrm>
        </p:spPr>
        <p:txBody>
          <a:bodyPr>
            <a:normAutofit/>
          </a:bodyPr>
          <a:lstStyle/>
          <a:p>
            <a:r>
              <a:rPr lang="en-US" i="1" cap="small" dirty="0">
                <a:solidFill>
                  <a:srgbClr val="FFFFFF"/>
                </a:solidFill>
              </a:rPr>
              <a:t>AEA Animation Studio</a:t>
            </a:r>
            <a:endParaRPr lang="en-US" cap="small" dirty="0">
              <a:solidFill>
                <a:srgbClr val="FFFFFF"/>
              </a:solidFill>
            </a:endParaRPr>
          </a:p>
        </p:txBody>
      </p:sp>
      <p:sp>
        <p:nvSpPr>
          <p:cNvPr id="3" name="Content Placeholder 2">
            <a:extLst>
              <a:ext uri="{FF2B5EF4-FFF2-40B4-BE49-F238E27FC236}">
                <a16:creationId xmlns:a16="http://schemas.microsoft.com/office/drawing/2014/main" id="{A10919DA-908B-0C2E-B822-F85C7C8CF788}"/>
              </a:ext>
            </a:extLst>
          </p:cNvPr>
          <p:cNvSpPr>
            <a:spLocks noGrp="1"/>
          </p:cNvSpPr>
          <p:nvPr>
            <p:ph idx="1"/>
          </p:nvPr>
        </p:nvSpPr>
        <p:spPr>
          <a:xfrm>
            <a:off x="838200" y="1825625"/>
            <a:ext cx="10515600" cy="4351338"/>
          </a:xfrm>
        </p:spPr>
        <p:txBody>
          <a:bodyPr vert="horz" lIns="91440" tIns="45720" rIns="91440" bIns="45720" rtlCol="0" anchor="t">
            <a:noAutofit/>
          </a:bodyPr>
          <a:lstStyle/>
          <a:p>
            <a:pPr marL="0" indent="0">
              <a:buNone/>
            </a:pPr>
            <a:r>
              <a:rPr lang="en-US" sz="1700" b="1" i="0" u="none" strike="noStrike" cap="small" dirty="0">
                <a:solidFill>
                  <a:srgbClr val="FFFFFF"/>
                </a:solidFill>
              </a:rPr>
              <a:t>WHAT WE OFFER:</a:t>
            </a:r>
          </a:p>
          <a:p>
            <a:r>
              <a:rPr lang="en-US" sz="1700" b="0" i="0" u="none" strike="noStrike" cap="small" dirty="0">
                <a:solidFill>
                  <a:srgbClr val="FFFFFF"/>
                </a:solidFill>
              </a:rPr>
              <a:t>This animation program covers the full range of animation techniques, from traditional 2D to cutting-edge digital methods. Students begin by learning the 12 principles of animation, such as squash and stretch, timing, and anticipation, through hands-on frame-by-frame projects. As the course progresses, students delve into character design, storyboarding, and background layout. The program culminates in a group project, where students apply their skills to create a short film, showcasing cinematic storytelling techniques.</a:t>
            </a:r>
          </a:p>
          <a:p>
            <a:pPr marL="0" indent="0">
              <a:buNone/>
            </a:pPr>
            <a:r>
              <a:rPr lang="en-US" sz="1700" b="1" i="0" u="none" strike="noStrike" cap="small" dirty="0">
                <a:solidFill>
                  <a:srgbClr val="FFFFFF"/>
                </a:solidFill>
              </a:rPr>
              <a:t>WHY CHOOSE US?</a:t>
            </a:r>
          </a:p>
          <a:p>
            <a:r>
              <a:rPr lang="en-US" sz="1700" b="0" i="0" u="none" strike="noStrike" cap="small" dirty="0">
                <a:solidFill>
                  <a:srgbClr val="FFFFFF"/>
                </a:solidFill>
              </a:rPr>
              <a:t>Our distinguished animation program is one of the top high school programs in Pinellas County. Our students consistently win awards at both international and local film festivals. Graduates of our program either pursue careers in the industry, develop professional portfolios, or attend renowned institutions like the University of Florida or Ringling College. Many go on to work in diverse fields such as film, television, commercials, and digital media, contributing to the evolving world of animation.</a:t>
            </a:r>
          </a:p>
          <a:p>
            <a:pPr marL="0" indent="0">
              <a:buNone/>
            </a:pPr>
            <a:r>
              <a:rPr lang="en-US" sz="1700" b="1" i="0" u="none" strike="noStrike" cap="small" dirty="0">
                <a:solidFill>
                  <a:srgbClr val="FFFFFF"/>
                </a:solidFill>
              </a:rPr>
              <a:t>OUR ADVANTAGES:</a:t>
            </a:r>
          </a:p>
          <a:p>
            <a:r>
              <a:rPr lang="en-US" sz="1700" b="0" i="0" u="none" strike="noStrike" cap="small" dirty="0">
                <a:solidFill>
                  <a:srgbClr val="FFFFFF"/>
                </a:solidFill>
              </a:rPr>
              <a:t>Our animation lab is equipped with industry-standard tools, including Adobe software, Maya, display tablets, drawing pens, and reference materials. Students have access to everything needed to bring their characters and worlds to life. We also collaborate with other departments like digital music, photography, and film, offering a multidisciplinary approach to projects. Our focus is on hands-on animation, ensuring students spend more time creating and less time on analysis, fostering real growth and creativity.</a:t>
            </a:r>
            <a:endParaRPr lang="en-US" sz="1700" cap="small" dirty="0">
              <a:solidFill>
                <a:srgbClr val="FFFFFF"/>
              </a:solidFill>
            </a:endParaRPr>
          </a:p>
        </p:txBody>
      </p:sp>
    </p:spTree>
    <p:extLst>
      <p:ext uri="{BB962C8B-B14F-4D97-AF65-F5344CB8AC3E}">
        <p14:creationId xmlns:p14="http://schemas.microsoft.com/office/powerpoint/2010/main" val="33888119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451939-FEB6-F420-B55F-31CADDC2F9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6FFFBCF-F495-E965-CB80-E8D4FD2B4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drawing of various electronics&#10;&#10;Description automatically generated">
            <a:extLst>
              <a:ext uri="{FF2B5EF4-FFF2-40B4-BE49-F238E27FC236}">
                <a16:creationId xmlns:a16="http://schemas.microsoft.com/office/drawing/2014/main" id="{FBE0692D-A103-73D3-7812-A6B08ABE3016}"/>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6525" b="10894"/>
          <a:stretch/>
        </p:blipFill>
        <p:spPr>
          <a:xfrm>
            <a:off x="20" y="10"/>
            <a:ext cx="12191979" cy="6857990"/>
          </a:xfrm>
          <a:prstGeom prst="rect">
            <a:avLst/>
          </a:prstGeom>
        </p:spPr>
      </p:pic>
      <p:sp>
        <p:nvSpPr>
          <p:cNvPr id="2" name="Title 1">
            <a:extLst>
              <a:ext uri="{FF2B5EF4-FFF2-40B4-BE49-F238E27FC236}">
                <a16:creationId xmlns:a16="http://schemas.microsoft.com/office/drawing/2014/main" id="{C0B0C686-938F-5722-1D1A-CE1C786EF09F}"/>
              </a:ext>
            </a:extLst>
          </p:cNvPr>
          <p:cNvSpPr>
            <a:spLocks noGrp="1"/>
          </p:cNvSpPr>
          <p:nvPr>
            <p:ph type="title"/>
          </p:nvPr>
        </p:nvSpPr>
        <p:spPr>
          <a:xfrm>
            <a:off x="838200" y="365125"/>
            <a:ext cx="10515600" cy="1325563"/>
          </a:xfrm>
        </p:spPr>
        <p:txBody>
          <a:bodyPr>
            <a:normAutofit/>
          </a:bodyPr>
          <a:lstStyle/>
          <a:p>
            <a:pPr algn="ctr"/>
            <a:r>
              <a:rPr lang="en-US" cap="small" dirty="0">
                <a:solidFill>
                  <a:srgbClr val="FFFFFF"/>
                </a:solidFill>
              </a:rPr>
              <a:t>Animation Curriculum Flow</a:t>
            </a:r>
          </a:p>
        </p:txBody>
      </p:sp>
      <p:sp>
        <p:nvSpPr>
          <p:cNvPr id="3" name="Content Placeholder 2">
            <a:extLst>
              <a:ext uri="{FF2B5EF4-FFF2-40B4-BE49-F238E27FC236}">
                <a16:creationId xmlns:a16="http://schemas.microsoft.com/office/drawing/2014/main" id="{EBDB45F6-450D-8493-4E83-E2E567DD2152}"/>
              </a:ext>
            </a:extLst>
          </p:cNvPr>
          <p:cNvSpPr>
            <a:spLocks noGrp="1"/>
          </p:cNvSpPr>
          <p:nvPr>
            <p:ph idx="1"/>
          </p:nvPr>
        </p:nvSpPr>
        <p:spPr>
          <a:xfrm>
            <a:off x="838200" y="1825624"/>
            <a:ext cx="10515600" cy="4812919"/>
          </a:xfrm>
        </p:spPr>
        <p:txBody>
          <a:bodyPr>
            <a:noAutofit/>
          </a:bodyPr>
          <a:lstStyle/>
          <a:p>
            <a:pPr marL="0">
              <a:buNone/>
              <a:tabLst>
                <a:tab pos="1371600" algn="l"/>
              </a:tabLst>
            </a:pPr>
            <a:r>
              <a:rPr lang="en-US" sz="1200" b="1" dirty="0">
                <a:effectLst/>
                <a:ea typeface="Times New Roman" panose="02020603050405020304" pitchFamily="18" charset="0"/>
                <a:cs typeface="Arial" panose="020B0604020202020204" pitchFamily="34" charset="0"/>
              </a:rPr>
              <a:t>Course Title:	</a:t>
            </a:r>
            <a:r>
              <a:rPr lang="en-US" sz="1200" b="1" dirty="0">
                <a:ea typeface="Times New Roman" panose="02020603050405020304" pitchFamily="18" charset="0"/>
                <a:cs typeface="Arial" panose="020B0604020202020204" pitchFamily="34" charset="0"/>
              </a:rPr>
              <a:t>Animation Technology</a:t>
            </a:r>
            <a:r>
              <a:rPr lang="en-US" sz="1200" b="1" i="0" dirty="0">
                <a:effectLst/>
              </a:rPr>
              <a:t> 1</a:t>
            </a:r>
            <a:endParaRPr lang="en-US" sz="1200" b="1"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Number:	8718110</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Credit:	1</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Description:</a:t>
            </a:r>
            <a:endParaRPr lang="en-US" sz="1200" dirty="0">
              <a:effectLst/>
              <a:ea typeface="Times New Roman" panose="02020603050405020304" pitchFamily="18" charset="0"/>
              <a:cs typeface="Times New Roman" panose="02020603050405020304" pitchFamily="18" charset="0"/>
            </a:endParaRPr>
          </a:p>
          <a:p>
            <a:pPr marL="0" marR="0">
              <a:buNone/>
            </a:pPr>
            <a:r>
              <a:rPr lang="en-US" sz="1200" i="1" dirty="0">
                <a:effectLst/>
                <a:ea typeface="Times New Roman" panose="02020603050405020304" pitchFamily="18" charset="0"/>
                <a:cs typeface="Times New Roman" panose="02020603050405020304" pitchFamily="18" charset="0"/>
              </a:rPr>
              <a:t>This course focuses on the history of animation, the production process, intellectual property rights, computer skills and animation development.</a:t>
            </a:r>
            <a:endParaRPr lang="en-US" sz="1200" i="1" cap="small" dirty="0">
              <a:solidFill>
                <a:srgbClr val="FFFFFF"/>
              </a:solidFill>
            </a:endParaRPr>
          </a:p>
          <a:p>
            <a:pPr marL="0" indent="0">
              <a:buNone/>
            </a:pPr>
            <a:endParaRPr lang="en-US" sz="1200" cap="small" dirty="0">
              <a:solidFill>
                <a:srgbClr val="FFFFFF"/>
              </a:solidFill>
            </a:endParaRPr>
          </a:p>
          <a:p>
            <a:pPr marL="0" indent="0">
              <a:buNone/>
            </a:pPr>
            <a:endParaRPr lang="en-US" sz="1200" cap="small" dirty="0">
              <a:solidFill>
                <a:srgbClr val="FFFFFF"/>
              </a:solidFill>
            </a:endParaRPr>
          </a:p>
          <a:p>
            <a:pPr marL="0" indent="0">
              <a:buNone/>
            </a:pPr>
            <a:endParaRPr lang="en-US" sz="1200" cap="small" dirty="0">
              <a:solidFill>
                <a:srgbClr val="FFFFFF"/>
              </a:solidFill>
            </a:endParaRPr>
          </a:p>
          <a:p>
            <a:pPr marL="0">
              <a:buNone/>
              <a:tabLst>
                <a:tab pos="1371600" algn="l"/>
              </a:tabLst>
            </a:pPr>
            <a:r>
              <a:rPr lang="en-US" sz="1200" b="1" dirty="0">
                <a:effectLst/>
                <a:ea typeface="Times New Roman" panose="02020603050405020304" pitchFamily="18" charset="0"/>
                <a:cs typeface="Arial" panose="020B0604020202020204" pitchFamily="34" charset="0"/>
              </a:rPr>
              <a:t>Course Title:	Animation Technology 2</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Number:	8718120</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Credit:	1</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Description:</a:t>
            </a:r>
            <a:endParaRPr lang="en-US" sz="1200" dirty="0">
              <a:effectLst/>
              <a:ea typeface="Times New Roman" panose="02020603050405020304" pitchFamily="18" charset="0"/>
              <a:cs typeface="Times New Roman" panose="02020603050405020304" pitchFamily="18" charset="0"/>
            </a:endParaRPr>
          </a:p>
          <a:p>
            <a:pPr marL="0" marR="0" indent="0">
              <a:buNone/>
            </a:pPr>
            <a:r>
              <a:rPr lang="en-US" sz="1200" i="1" dirty="0">
                <a:effectLst/>
                <a:ea typeface="Times New Roman" panose="02020603050405020304" pitchFamily="18" charset="0"/>
                <a:cs typeface="Times New Roman" panose="02020603050405020304" pitchFamily="18" charset="0"/>
              </a:rPr>
              <a:t>This course focuses on animation modeling processes. Students learn animation modeling principles, NURBS and polygonal modeling, and utilize the software related to animation.</a:t>
            </a:r>
          </a:p>
        </p:txBody>
      </p:sp>
      <p:sp>
        <p:nvSpPr>
          <p:cNvPr id="5" name="TextBox 4">
            <a:extLst>
              <a:ext uri="{FF2B5EF4-FFF2-40B4-BE49-F238E27FC236}">
                <a16:creationId xmlns:a16="http://schemas.microsoft.com/office/drawing/2014/main" id="{F35F9D96-B83E-2DEB-BE8C-C57EC6210016}"/>
              </a:ext>
            </a:extLst>
          </p:cNvPr>
          <p:cNvSpPr txBox="1"/>
          <p:nvPr/>
        </p:nvSpPr>
        <p:spPr>
          <a:xfrm>
            <a:off x="838199" y="1236835"/>
            <a:ext cx="1106424" cy="369332"/>
          </a:xfrm>
          <a:prstGeom prst="rect">
            <a:avLst/>
          </a:prstGeom>
          <a:noFill/>
        </p:spPr>
        <p:txBody>
          <a:bodyPr wrap="square" rtlCol="0">
            <a:spAutoFit/>
          </a:bodyPr>
          <a:lstStyle/>
          <a:p>
            <a:r>
              <a:rPr lang="en-US" b="1" u="sng" dirty="0"/>
              <a:t>Year 1</a:t>
            </a:r>
          </a:p>
        </p:txBody>
      </p:sp>
      <p:sp>
        <p:nvSpPr>
          <p:cNvPr id="6" name="TextBox 5">
            <a:extLst>
              <a:ext uri="{FF2B5EF4-FFF2-40B4-BE49-F238E27FC236}">
                <a16:creationId xmlns:a16="http://schemas.microsoft.com/office/drawing/2014/main" id="{5B32E10B-3DCD-AD88-3869-0F35F77A81C0}"/>
              </a:ext>
            </a:extLst>
          </p:cNvPr>
          <p:cNvSpPr txBox="1"/>
          <p:nvPr/>
        </p:nvSpPr>
        <p:spPr>
          <a:xfrm>
            <a:off x="838199" y="3569256"/>
            <a:ext cx="1106424" cy="369332"/>
          </a:xfrm>
          <a:prstGeom prst="rect">
            <a:avLst/>
          </a:prstGeom>
          <a:noFill/>
        </p:spPr>
        <p:txBody>
          <a:bodyPr wrap="square" rtlCol="0">
            <a:spAutoFit/>
          </a:bodyPr>
          <a:lstStyle/>
          <a:p>
            <a:r>
              <a:rPr lang="en-US" b="1" u="sng" dirty="0"/>
              <a:t>Year 2</a:t>
            </a:r>
          </a:p>
        </p:txBody>
      </p:sp>
    </p:spTree>
    <p:extLst>
      <p:ext uri="{BB962C8B-B14F-4D97-AF65-F5344CB8AC3E}">
        <p14:creationId xmlns:p14="http://schemas.microsoft.com/office/powerpoint/2010/main" val="4581069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CC507A-CEA6-9823-0240-F48808C2490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DE7F5B1-A4F0-4FC2-2A8C-810A5326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drawing of various electronics&#10;&#10;Description automatically generated">
            <a:extLst>
              <a:ext uri="{FF2B5EF4-FFF2-40B4-BE49-F238E27FC236}">
                <a16:creationId xmlns:a16="http://schemas.microsoft.com/office/drawing/2014/main" id="{E1F62E54-414A-FA6A-A672-5BC415E2401F}"/>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6525" b="10894"/>
          <a:stretch/>
        </p:blipFill>
        <p:spPr>
          <a:xfrm>
            <a:off x="20" y="10"/>
            <a:ext cx="12191979" cy="6857990"/>
          </a:xfrm>
          <a:prstGeom prst="rect">
            <a:avLst/>
          </a:prstGeom>
        </p:spPr>
      </p:pic>
      <p:sp>
        <p:nvSpPr>
          <p:cNvPr id="2" name="Title 1">
            <a:extLst>
              <a:ext uri="{FF2B5EF4-FFF2-40B4-BE49-F238E27FC236}">
                <a16:creationId xmlns:a16="http://schemas.microsoft.com/office/drawing/2014/main" id="{A71BC236-A0C8-C2CF-53B8-4518753D3188}"/>
              </a:ext>
            </a:extLst>
          </p:cNvPr>
          <p:cNvSpPr>
            <a:spLocks noGrp="1"/>
          </p:cNvSpPr>
          <p:nvPr>
            <p:ph type="title"/>
          </p:nvPr>
        </p:nvSpPr>
        <p:spPr>
          <a:xfrm>
            <a:off x="838200" y="365125"/>
            <a:ext cx="10515600" cy="1325563"/>
          </a:xfrm>
        </p:spPr>
        <p:txBody>
          <a:bodyPr>
            <a:normAutofit/>
          </a:bodyPr>
          <a:lstStyle/>
          <a:p>
            <a:pPr algn="ctr"/>
            <a:r>
              <a:rPr lang="en-US" cap="small" dirty="0">
                <a:solidFill>
                  <a:srgbClr val="FFFFFF"/>
                </a:solidFill>
              </a:rPr>
              <a:t>Animation Curriculum Flow</a:t>
            </a:r>
          </a:p>
        </p:txBody>
      </p:sp>
      <p:sp>
        <p:nvSpPr>
          <p:cNvPr id="3" name="Content Placeholder 2">
            <a:extLst>
              <a:ext uri="{FF2B5EF4-FFF2-40B4-BE49-F238E27FC236}">
                <a16:creationId xmlns:a16="http://schemas.microsoft.com/office/drawing/2014/main" id="{A61F1823-99C4-80BD-AD25-893FAA7AC9A1}"/>
              </a:ext>
            </a:extLst>
          </p:cNvPr>
          <p:cNvSpPr>
            <a:spLocks noGrp="1"/>
          </p:cNvSpPr>
          <p:nvPr>
            <p:ph idx="1"/>
          </p:nvPr>
        </p:nvSpPr>
        <p:spPr>
          <a:xfrm>
            <a:off x="838200" y="1825624"/>
            <a:ext cx="10515600" cy="4812919"/>
          </a:xfrm>
        </p:spPr>
        <p:txBody>
          <a:bodyPr>
            <a:noAutofit/>
          </a:bodyPr>
          <a:lstStyle/>
          <a:p>
            <a:pPr marL="0">
              <a:buNone/>
              <a:tabLst>
                <a:tab pos="1371600" algn="l"/>
              </a:tabLst>
            </a:pPr>
            <a:r>
              <a:rPr lang="en-US" sz="1200" b="1" dirty="0">
                <a:effectLst/>
                <a:ea typeface="Times New Roman" panose="02020603050405020304" pitchFamily="18" charset="0"/>
                <a:cs typeface="Arial" panose="020B0604020202020204" pitchFamily="34" charset="0"/>
              </a:rPr>
              <a:t>Course Title:	</a:t>
            </a:r>
            <a:r>
              <a:rPr lang="en-US" sz="1200" b="1" dirty="0">
                <a:ea typeface="Times New Roman" panose="02020603050405020304" pitchFamily="18" charset="0"/>
                <a:cs typeface="Arial" panose="020B0604020202020204" pitchFamily="34" charset="0"/>
              </a:rPr>
              <a:t>Animation Technology</a:t>
            </a:r>
            <a:r>
              <a:rPr lang="en-US" sz="1200" b="1" i="0" dirty="0">
                <a:effectLst/>
              </a:rPr>
              <a:t> 3</a:t>
            </a:r>
            <a:endParaRPr lang="en-US" sz="1200" b="1"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Number:	8718130</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Credit:	1</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Description:</a:t>
            </a:r>
            <a:endParaRPr lang="en-US" sz="1200" dirty="0">
              <a:effectLst/>
              <a:ea typeface="Times New Roman" panose="02020603050405020304" pitchFamily="18" charset="0"/>
              <a:cs typeface="Times New Roman" panose="02020603050405020304" pitchFamily="18" charset="0"/>
            </a:endParaRPr>
          </a:p>
          <a:p>
            <a:pPr marL="0" marR="0" indent="0">
              <a:buNone/>
            </a:pPr>
            <a:r>
              <a:rPr lang="en-US" sz="1200" i="1" dirty="0">
                <a:effectLst/>
                <a:ea typeface="Times New Roman" panose="02020603050405020304" pitchFamily="18" charset="0"/>
                <a:cs typeface="Times New Roman" panose="02020603050405020304" pitchFamily="18" charset="0"/>
              </a:rPr>
              <a:t>Students learn about animation lighting, the use of basic materials and textures, character set-up, and animation rendering processes.</a:t>
            </a:r>
          </a:p>
          <a:p>
            <a:pPr marL="0" marR="0" indent="0">
              <a:buNone/>
            </a:pPr>
            <a:endParaRPr lang="en-US" sz="1200" i="1" cap="small" dirty="0">
              <a:solidFill>
                <a:srgbClr val="FFFFFF"/>
              </a:solidFill>
              <a:cs typeface="Times New Roman" panose="02020603050405020304" pitchFamily="18" charset="0"/>
            </a:endParaRPr>
          </a:p>
          <a:p>
            <a:pPr marL="0" marR="0" indent="0">
              <a:buNone/>
            </a:pPr>
            <a:endParaRPr lang="en-US" sz="1200" i="1" cap="small" dirty="0">
              <a:solidFill>
                <a:srgbClr val="FFFFFF"/>
              </a:solidFill>
              <a:cs typeface="Times New Roman" panose="02020603050405020304" pitchFamily="18" charset="0"/>
            </a:endParaRPr>
          </a:p>
          <a:p>
            <a:pPr marL="0" marR="0" indent="0">
              <a:buNone/>
            </a:pPr>
            <a:endParaRPr lang="en-US" sz="1200" i="1" cap="small" dirty="0">
              <a:solidFill>
                <a:srgbClr val="FFFFFF"/>
              </a:solidFill>
            </a:endParaRPr>
          </a:p>
          <a:p>
            <a:pPr marL="0">
              <a:buNone/>
              <a:tabLst>
                <a:tab pos="1371600" algn="l"/>
              </a:tabLst>
            </a:pPr>
            <a:r>
              <a:rPr lang="en-US" sz="1200" b="1" dirty="0">
                <a:effectLst/>
                <a:ea typeface="Times New Roman" panose="02020603050405020304" pitchFamily="18" charset="0"/>
                <a:cs typeface="Arial" panose="020B0604020202020204" pitchFamily="34" charset="0"/>
              </a:rPr>
              <a:t>Course Title:	Animation Technology 4</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Number:	8718140</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Credit:	1</a:t>
            </a:r>
            <a:endParaRPr lang="en-US" sz="1200" dirty="0">
              <a:effectLst/>
              <a:ea typeface="Times New Roman" panose="02020603050405020304" pitchFamily="18" charset="0"/>
              <a:cs typeface="Times New Roman" panose="02020603050405020304" pitchFamily="18" charset="0"/>
            </a:endParaRPr>
          </a:p>
          <a:p>
            <a:pPr marL="0" marR="0">
              <a:buNone/>
              <a:tabLst>
                <a:tab pos="1371600" algn="l"/>
              </a:tabLst>
            </a:pPr>
            <a:r>
              <a:rPr lang="en-US" sz="1200" b="1" dirty="0">
                <a:effectLst/>
                <a:ea typeface="Times New Roman" panose="02020603050405020304" pitchFamily="18" charset="0"/>
                <a:cs typeface="Arial" panose="020B0604020202020204" pitchFamily="34" charset="0"/>
              </a:rPr>
              <a:t>Course Description:</a:t>
            </a:r>
            <a:endParaRPr lang="en-US" sz="1200" dirty="0">
              <a:effectLst/>
              <a:ea typeface="Times New Roman" panose="02020603050405020304" pitchFamily="18" charset="0"/>
              <a:cs typeface="Times New Roman" panose="02020603050405020304" pitchFamily="18" charset="0"/>
            </a:endParaRPr>
          </a:p>
          <a:p>
            <a:pPr marL="0" indent="0">
              <a:buNone/>
            </a:pPr>
            <a:r>
              <a:rPr lang="en-US" sz="1200" i="1" dirty="0">
                <a:effectLst/>
                <a:ea typeface="Times New Roman" panose="02020603050405020304" pitchFamily="18" charset="0"/>
                <a:cs typeface="Times New Roman" panose="02020603050405020304" pitchFamily="18" charset="0"/>
              </a:rPr>
              <a:t>Students explore and utilize advanced animation techniques.</a:t>
            </a:r>
          </a:p>
        </p:txBody>
      </p:sp>
      <p:sp>
        <p:nvSpPr>
          <p:cNvPr id="5" name="TextBox 4">
            <a:extLst>
              <a:ext uri="{FF2B5EF4-FFF2-40B4-BE49-F238E27FC236}">
                <a16:creationId xmlns:a16="http://schemas.microsoft.com/office/drawing/2014/main" id="{70866613-5528-6D1D-84FB-8BE3BBAF95E6}"/>
              </a:ext>
            </a:extLst>
          </p:cNvPr>
          <p:cNvSpPr txBox="1"/>
          <p:nvPr/>
        </p:nvSpPr>
        <p:spPr>
          <a:xfrm>
            <a:off x="838199" y="1236835"/>
            <a:ext cx="1106424" cy="369332"/>
          </a:xfrm>
          <a:prstGeom prst="rect">
            <a:avLst/>
          </a:prstGeom>
          <a:noFill/>
        </p:spPr>
        <p:txBody>
          <a:bodyPr wrap="square" rtlCol="0">
            <a:spAutoFit/>
          </a:bodyPr>
          <a:lstStyle/>
          <a:p>
            <a:r>
              <a:rPr lang="en-US" b="1" u="sng" dirty="0"/>
              <a:t>Year 3</a:t>
            </a:r>
          </a:p>
        </p:txBody>
      </p:sp>
      <p:sp>
        <p:nvSpPr>
          <p:cNvPr id="6" name="TextBox 5">
            <a:extLst>
              <a:ext uri="{FF2B5EF4-FFF2-40B4-BE49-F238E27FC236}">
                <a16:creationId xmlns:a16="http://schemas.microsoft.com/office/drawing/2014/main" id="{1E9CFDD6-C045-8AA6-D23E-E2162ED7BE1D}"/>
              </a:ext>
            </a:extLst>
          </p:cNvPr>
          <p:cNvSpPr txBox="1"/>
          <p:nvPr/>
        </p:nvSpPr>
        <p:spPr>
          <a:xfrm>
            <a:off x="838199" y="3619520"/>
            <a:ext cx="1106424" cy="369332"/>
          </a:xfrm>
          <a:prstGeom prst="rect">
            <a:avLst/>
          </a:prstGeom>
          <a:noFill/>
        </p:spPr>
        <p:txBody>
          <a:bodyPr wrap="square" rtlCol="0">
            <a:spAutoFit/>
          </a:bodyPr>
          <a:lstStyle/>
          <a:p>
            <a:r>
              <a:rPr lang="en-US" b="1" u="sng" dirty="0"/>
              <a:t>Year 4</a:t>
            </a:r>
          </a:p>
        </p:txBody>
      </p:sp>
    </p:spTree>
    <p:extLst>
      <p:ext uri="{BB962C8B-B14F-4D97-AF65-F5344CB8AC3E}">
        <p14:creationId xmlns:p14="http://schemas.microsoft.com/office/powerpoint/2010/main" val="7261141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462</TotalTime>
  <Words>459</Words>
  <Application>Microsoft Office PowerPoint</Application>
  <PresentationFormat>Widescreen</PresentationFormat>
  <Paragraphs>45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Times New Roman</vt:lpstr>
      <vt:lpstr>Office Theme</vt:lpstr>
      <vt:lpstr>AEA Animation Studio</vt:lpstr>
      <vt:lpstr>Animation Curriculum Flow</vt:lpstr>
      <vt:lpstr>Animation Curriculum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Meyer Eliajah</dc:creator>
  <cp:lastModifiedBy>Cortes Alexander</cp:lastModifiedBy>
  <cp:revision>17</cp:revision>
  <dcterms:created xsi:type="dcterms:W3CDTF">2024-12-02T14:44:43Z</dcterms:created>
  <dcterms:modified xsi:type="dcterms:W3CDTF">2025-05-19T16:42:32Z</dcterms:modified>
</cp:coreProperties>
</file>